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72" r:id="rId2"/>
    <p:sldId id="277" r:id="rId3"/>
    <p:sldId id="283" r:id="rId4"/>
    <p:sldId id="282" r:id="rId5"/>
    <p:sldId id="284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9D0815-6E95-4770-809C-2B6B3C67124C}">
          <p14:sldIdLst>
            <p14:sldId id="272"/>
            <p14:sldId id="277"/>
            <p14:sldId id="283"/>
            <p14:sldId id="282"/>
            <p14:sldId id="284"/>
            <p14:sldId id="285"/>
            <p14:sldId id="286"/>
            <p14:sldId id="287"/>
          </p14:sldIdLst>
        </p14:section>
        <p14:section name="Раздел без заголовка" id="{2317215A-D972-4097-B99F-053F513C55C5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CC"/>
    <a:srgbClr val="990000"/>
    <a:srgbClr val="663300"/>
    <a:srgbClr val="990033"/>
    <a:srgbClr val="996633"/>
    <a:srgbClr val="CC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53" autoAdjust="0"/>
  </p:normalViewPr>
  <p:slideViewPr>
    <p:cSldViewPr snapToGrid="0">
      <p:cViewPr>
        <p:scale>
          <a:sx n="76" d="100"/>
          <a:sy n="76" d="100"/>
        </p:scale>
        <p:origin x="-72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4FC1B-F578-4DE2-87E2-61CAED8F627D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24ACB-1258-4E4F-B0AF-71D9AC8D5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24ACB-1258-4E4F-B0AF-71D9AC8D56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7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1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5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7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999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8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6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7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7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1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2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2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0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9" y="1069847"/>
            <a:ext cx="6099049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2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5" y="6223829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CF59BC-5F33-42B5-BD91-C2496844D5C1}" type="datetimeFigureOut">
              <a:rPr lang="ru-RU" smtClean="0"/>
              <a:t>07.10.20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29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29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4B0961A-7150-4FB3-9A03-276DCB2DD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editors91.blogfa.com/post/1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Photojournalists_photograph_President_Barack_Obama.jpg?uselang=fa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news.ir/tags/%d8%aa%d9%87%d8%b1%d8%a7%d9%86" TargetMode="External"/><Relationship Id="rId2" Type="http://schemas.openxmlformats.org/officeDocument/2006/relationships/hyperlink" Target="http://tnews.ir/agencies/%d8%a7%db%8c%d8%b1%d9%86%d8%a7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news.ir/tags/%d8%ae%db%8c%d8%a7%d8%a8%d8%a7%d9%86-%d9%84%d8%a7%d9%84%d9%87-%d8%b2%d8%a7%d8%b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news.ir/tags/%d9%85%db%8c%d8%b1%d8%b2%d8%a7-%d8%a7%d8%a8%d8%b1%d8%a7%d9%87%db%8c%d9%85-%d8%ae%d8%a7%d9%86" TargetMode="External"/><Relationship Id="rId2" Type="http://schemas.openxmlformats.org/officeDocument/2006/relationships/hyperlink" Target="http://tnews.ir/tags/%d8%a8%d8%a7%d8%ba-%d8%a8%d8%b2%d8%b1%da%af-%d9%84%d8%a7%d9%84%d9%87-%d8%b2%d8%a7%d8%b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news.ir/tags/%d9%86%d8%a7%d8%b5%d8%b1%d8%a7%d9%84%d8%af%db%8c%d9%86-%d8%b4%d8%a7%d9%87-%d9%82%d8%a7%d8%ac%d8%a7%d8%b1" TargetMode="External"/><Relationship Id="rId4" Type="http://schemas.openxmlformats.org/officeDocument/2006/relationships/hyperlink" Target="http://tnews.ir/tags/%d9%85%d8%ad%d9%85%d8%af-%d8%b9%d9%84%db%8c-%d8%b4%d8%a7%d9%87-%d9%82%d8%a7%d8%ac%d8%a7%d8%b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875520" cy="61795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990033"/>
                </a:solidFill>
              </a:rPr>
              <a:t/>
            </a:r>
            <a:br>
              <a:rPr lang="fa-IR" dirty="0" smtClean="0">
                <a:solidFill>
                  <a:srgbClr val="990033"/>
                </a:solidFill>
              </a:rPr>
            </a:br>
            <a:r>
              <a:rPr lang="kk-KZ" dirty="0" smtClean="0">
                <a:solidFill>
                  <a:srgbClr val="990033"/>
                </a:solidFill>
              </a:rPr>
              <a:t> 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rgbClr val="663300"/>
                </a:solidFill>
              </a:rPr>
              <a:t>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088" y="1691014"/>
            <a:ext cx="7979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90000"/>
                </a:solidFill>
              </a:rPr>
              <a:t>  </a:t>
            </a:r>
            <a:r>
              <a:rPr lang="ru-RU" dirty="0" smtClean="0">
                <a:solidFill>
                  <a:srgbClr val="990000"/>
                </a:solidFill>
              </a:rPr>
              <a:t>. 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6796" y="1952624"/>
            <a:ext cx="6851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spc="-300" dirty="0">
                <a:hlinkClick r:id="rId2"/>
              </a:rPr>
              <a:t>انواع رسانه هاي جمعي</a:t>
            </a:r>
            <a:endParaRPr lang="fa-IR" sz="4400" b="1" spc="-300" dirty="0"/>
          </a:p>
        </p:txBody>
      </p:sp>
    </p:spTree>
    <p:extLst>
      <p:ext uri="{BB962C8B-B14F-4D97-AF65-F5344CB8AC3E}">
        <p14:creationId xmlns:p14="http://schemas.microsoft.com/office/powerpoint/2010/main" val="9848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875520" cy="4926904"/>
          </a:xfrm>
        </p:spPr>
        <p:txBody>
          <a:bodyPr/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>
                <a:solidFill>
                  <a:srgbClr val="996633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10251" y="3753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452" y="705106"/>
            <a:ext cx="1060954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endParaRPr lang="fa-IR" dirty="0" smtClean="0"/>
          </a:p>
          <a:p>
            <a:pPr algn="ctr" rtl="1"/>
            <a:r>
              <a:rPr lang="fa-IR" sz="2800" b="1" dirty="0">
                <a:solidFill>
                  <a:srgbClr val="00B050"/>
                </a:solidFill>
              </a:rPr>
              <a:t>ا</a:t>
            </a:r>
            <a:r>
              <a:rPr lang="fa-IR" sz="2800" b="1" dirty="0" smtClean="0">
                <a:solidFill>
                  <a:srgbClr val="00B050"/>
                </a:solidFill>
              </a:rPr>
              <a:t>نواع </a:t>
            </a:r>
            <a:r>
              <a:rPr lang="fa-IR" sz="2800" b="1" dirty="0">
                <a:solidFill>
                  <a:srgbClr val="00B050"/>
                </a:solidFill>
              </a:rPr>
              <a:t>رسانه هاي جمعي </a:t>
            </a:r>
            <a:r>
              <a:rPr lang="fa-IR" sz="2800" b="1" dirty="0" smtClean="0">
                <a:solidFill>
                  <a:srgbClr val="00B050"/>
                </a:solidFill>
              </a:rPr>
              <a:t>:</a:t>
            </a:r>
          </a:p>
          <a:p>
            <a:pPr algn="r" rtl="1"/>
            <a:endParaRPr lang="fa-IR" sz="2000" b="1" dirty="0"/>
          </a:p>
          <a:p>
            <a:pPr algn="r" rtl="1"/>
            <a:r>
              <a:rPr lang="fa-IR" sz="2000" dirty="0">
                <a:solidFill>
                  <a:srgbClr val="92D050"/>
                </a:solidFill>
              </a:rPr>
              <a:t>1</a:t>
            </a:r>
            <a:r>
              <a:rPr lang="fa-IR" sz="2000" b="1" dirty="0">
                <a:solidFill>
                  <a:srgbClr val="00B050"/>
                </a:solidFill>
              </a:rPr>
              <a:t>-     رسانه هاي نوشتاري (مكتوب ) : كتاب – روزنامه – مجله</a:t>
            </a:r>
          </a:p>
          <a:p>
            <a:pPr algn="r" rtl="1"/>
            <a:r>
              <a:rPr lang="fa-IR" sz="2000" b="1" dirty="0">
                <a:solidFill>
                  <a:srgbClr val="00B050"/>
                </a:solidFill>
              </a:rPr>
              <a:t>2-     رسانه هاي ديداري (تصويري ) : تلويزيون – سينما</a:t>
            </a:r>
          </a:p>
          <a:p>
            <a:pPr algn="r" rtl="1"/>
            <a:r>
              <a:rPr lang="fa-IR" sz="2000" b="1" dirty="0">
                <a:solidFill>
                  <a:srgbClr val="00B050"/>
                </a:solidFill>
              </a:rPr>
              <a:t>3-     رسانه هاي شنيداري (تصويري) : راديو</a:t>
            </a:r>
          </a:p>
          <a:p>
            <a:pPr algn="r" rtl="1"/>
            <a:r>
              <a:rPr lang="fa-IR" sz="2000" b="1" dirty="0">
                <a:solidFill>
                  <a:srgbClr val="00B050"/>
                </a:solidFill>
              </a:rPr>
              <a:t>4-     رسانه هاي مجازي : اينترنت – شبكه هاي اجتماعي – </a:t>
            </a:r>
            <a:r>
              <a:rPr lang="en-US" sz="2000" b="1" dirty="0">
                <a:solidFill>
                  <a:srgbClr val="00B050"/>
                </a:solidFill>
              </a:rPr>
              <a:t>vb2</a:t>
            </a:r>
          </a:p>
          <a:p>
            <a:pPr algn="r" rtl="1"/>
            <a:r>
              <a:rPr lang="en-US" sz="2000" b="1" dirty="0">
                <a:solidFill>
                  <a:srgbClr val="00B050"/>
                </a:solidFill>
              </a:rPr>
              <a:t>5-     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fa-IR" sz="2000" b="1" dirty="0" smtClean="0">
                <a:solidFill>
                  <a:srgbClr val="00B050"/>
                </a:solidFill>
              </a:rPr>
              <a:t>رسانه </a:t>
            </a:r>
            <a:r>
              <a:rPr lang="fa-IR" sz="2000" b="1" dirty="0">
                <a:solidFill>
                  <a:srgbClr val="00B050"/>
                </a:solidFill>
              </a:rPr>
              <a:t>هاي ديجيتالي (الكترونيلي ): موبايل – </a:t>
            </a:r>
            <a:r>
              <a:rPr lang="en-US" sz="2000" b="1" dirty="0" err="1">
                <a:solidFill>
                  <a:srgbClr val="00B050"/>
                </a:solidFill>
              </a:rPr>
              <a:t>sms</a:t>
            </a:r>
            <a:r>
              <a:rPr lang="en-US" sz="2000" b="1" dirty="0">
                <a:solidFill>
                  <a:srgbClr val="00B050"/>
                </a:solidFill>
              </a:rPr>
              <a:t>-mms – </a:t>
            </a:r>
            <a:r>
              <a:rPr lang="fa-IR" sz="2000" b="1" dirty="0">
                <a:solidFill>
                  <a:srgbClr val="00B050"/>
                </a:solidFill>
              </a:rPr>
              <a:t>بلوتوث</a:t>
            </a:r>
          </a:p>
          <a:p>
            <a:pPr algn="r" rtl="1"/>
            <a:r>
              <a:rPr lang="fa-IR" sz="2000" b="1" dirty="0">
                <a:solidFill>
                  <a:srgbClr val="00B050"/>
                </a:solidFill>
              </a:rPr>
              <a:t>6-      رسانه هاي شفاهي : منبر –خطابه- سخنراني – شايعه سازي –</a:t>
            </a:r>
            <a:r>
              <a:rPr lang="en-US" sz="2000" b="1" dirty="0">
                <a:solidFill>
                  <a:srgbClr val="00B050"/>
                </a:solidFill>
              </a:rPr>
              <a:t>face to face</a:t>
            </a:r>
          </a:p>
          <a:p>
            <a:pPr algn="r" rtl="1"/>
            <a:r>
              <a:rPr lang="en-US" sz="2000" b="1" dirty="0">
                <a:solidFill>
                  <a:srgbClr val="00B050"/>
                </a:solidFill>
              </a:rPr>
              <a:t>7-     </a:t>
            </a:r>
            <a:r>
              <a:rPr lang="fa-IR" sz="2000" b="1" dirty="0">
                <a:solidFill>
                  <a:srgbClr val="00B050"/>
                </a:solidFill>
              </a:rPr>
              <a:t>رسانه هاي خياباني (تبليغات شهري ) : بيلبوردها – بنرها</a:t>
            </a:r>
          </a:p>
        </p:txBody>
      </p:sp>
    </p:spTree>
    <p:extLst>
      <p:ext uri="{BB962C8B-B14F-4D97-AF65-F5344CB8AC3E}">
        <p14:creationId xmlns:p14="http://schemas.microsoft.com/office/powerpoint/2010/main" val="24402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996633"/>
                </a:solidFill>
                <a:latin typeface="Cambria" panose="02040503050406030204" pitchFamily="18" charset="0"/>
              </a:rPr>
              <a:t> </a:t>
            </a:r>
            <a:endParaRPr lang="ru-RU" sz="4000" b="1" dirty="0">
              <a:solidFill>
                <a:srgbClr val="99663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598" y="2551838"/>
            <a:ext cx="7653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oza\Desktop\SM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61" y="513567"/>
            <a:ext cx="8129391" cy="51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609601"/>
            <a:ext cx="9917483" cy="880996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/>
              <a:t> 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/>
              <a:t/>
            </a:r>
            <a:br>
              <a:rPr lang="fa-IR" b="1" dirty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/>
              <a:t/>
            </a:r>
            <a:br>
              <a:rPr lang="fa-IR" b="1" dirty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fa-IR" sz="3100" dirty="0" smtClean="0"/>
              <a:t/>
            </a:r>
            <a:br>
              <a:rPr lang="fa-IR" sz="3100" dirty="0" smtClean="0"/>
            </a:br>
            <a:r>
              <a:rPr lang="fa-IR" sz="3100" dirty="0"/>
              <a:t/>
            </a:r>
            <a:br>
              <a:rPr lang="fa-IR" sz="3100" dirty="0"/>
            </a:br>
            <a:r>
              <a:rPr lang="fa-IR" sz="3100" dirty="0" smtClean="0"/>
              <a:t/>
            </a:r>
            <a:br>
              <a:rPr lang="fa-IR" sz="3100" dirty="0" smtClean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en-US" b="1" dirty="0" smtClean="0"/>
              <a:t> 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endParaRPr lang="ru-RU" dirty="0"/>
          </a:p>
        </p:txBody>
      </p:sp>
      <p:pic>
        <p:nvPicPr>
          <p:cNvPr id="3" name="Рисунок 2" descr="https://upload.wikimedia.org/wikipedia/commons/thumb/6/6f/Photojournalists_photograph_President_Barack_Obama.jpg/220px-Photojournalists_photograph_President_Barack_Obam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6" y="350729"/>
            <a:ext cx="7240044" cy="5498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b="1" dirty="0"/>
              <a:t> </a:t>
            </a:r>
            <a:r>
              <a:rPr lang="fa-IR" b="1" dirty="0">
                <a:solidFill>
                  <a:srgbClr val="92D050"/>
                </a:solidFill>
              </a:rPr>
              <a:t>طبقه بندي رسانه </a:t>
            </a:r>
            <a:r>
              <a:rPr lang="fa-IR" b="1" dirty="0" smtClean="0">
                <a:solidFill>
                  <a:srgbClr val="92D050"/>
                </a:solidFill>
              </a:rPr>
              <a:t>ها:</a:t>
            </a: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3756" y="1741211"/>
            <a:ext cx="680346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b="1" dirty="0">
                <a:solidFill>
                  <a:srgbClr val="92D050"/>
                </a:solidFill>
              </a:rPr>
              <a:t>رسانه هاي </a:t>
            </a:r>
            <a:r>
              <a:rPr lang="fa-IR" b="1" dirty="0" smtClean="0">
                <a:solidFill>
                  <a:srgbClr val="92D050"/>
                </a:solidFill>
              </a:rPr>
              <a:t>ديداري</a:t>
            </a:r>
            <a:endParaRPr lang="en-US" b="1" dirty="0" smtClean="0">
              <a:solidFill>
                <a:srgbClr val="92D050"/>
              </a:solidFill>
            </a:endParaRPr>
          </a:p>
          <a:p>
            <a:pPr algn="r"/>
            <a:r>
              <a:rPr lang="fa-IR" dirty="0">
                <a:solidFill>
                  <a:srgbClr val="92D050"/>
                </a:solidFill>
              </a:rPr>
              <a:t>ـ نوشتاري : كتاب ، روزنامه ، مجلّه ، اسناد ، موارد تكثير سند و </a:t>
            </a:r>
            <a:r>
              <a:rPr lang="fa-IR" dirty="0" smtClean="0">
                <a:solidFill>
                  <a:srgbClr val="92D050"/>
                </a:solidFill>
              </a:rPr>
              <a:t>امثالهم</a:t>
            </a:r>
            <a:endParaRPr lang="en-US" dirty="0" smtClean="0">
              <a:solidFill>
                <a:srgbClr val="92D050"/>
              </a:solidFill>
            </a:endParaRPr>
          </a:p>
          <a:p>
            <a:pPr algn="r"/>
            <a:r>
              <a:rPr lang="fa-IR" dirty="0">
                <a:solidFill>
                  <a:srgbClr val="92D050"/>
                </a:solidFill>
              </a:rPr>
              <a:t>2ـ  غير نوشتاري : اعلاميه ها ، تابلوها ، نقشه ها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pPr algn="r"/>
            <a:r>
              <a:rPr lang="fa-IR" b="1" dirty="0">
                <a:solidFill>
                  <a:srgbClr val="92D050"/>
                </a:solidFill>
              </a:rPr>
              <a:t>ب ) رسانه هاي شنيداري </a:t>
            </a:r>
            <a:r>
              <a:rPr lang="fa-IR" dirty="0">
                <a:solidFill>
                  <a:srgbClr val="92D050"/>
                </a:solidFill>
              </a:rPr>
              <a:t/>
            </a:r>
            <a:br>
              <a:rPr lang="fa-IR" dirty="0">
                <a:solidFill>
                  <a:srgbClr val="92D050"/>
                </a:solidFill>
              </a:rPr>
            </a:br>
            <a:r>
              <a:rPr lang="fa-IR" b="1" dirty="0">
                <a:solidFill>
                  <a:srgbClr val="92D050"/>
                </a:solidFill>
              </a:rPr>
              <a:t>ج) رسانه های دیداری ـ شنیداری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782" y="659705"/>
            <a:ext cx="9875520" cy="13563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fa-IR" b="1" dirty="0">
                <a:solidFill>
                  <a:srgbClr val="00B050"/>
                </a:solidFill>
              </a:rPr>
              <a:t>خانه و باغ اتحادیه</a:t>
            </a:r>
            <a:br>
              <a:rPr lang="fa-IR" b="1" dirty="0">
                <a:solidFill>
                  <a:srgbClr val="00B050"/>
                </a:solidFill>
              </a:rPr>
            </a:br>
            <a:r>
              <a:rPr lang="fa-IR" dirty="0">
                <a:solidFill>
                  <a:srgbClr val="00B050"/>
                </a:solidFill>
                <a:hlinkClick r:id="rId2"/>
              </a:rPr>
              <a:t>ایرنا</a:t>
            </a:r>
            <a:r>
              <a:rPr lang="fa-IR" dirty="0">
                <a:solidFill>
                  <a:srgbClr val="00B050"/>
                </a:solidFill>
              </a:rPr>
              <a:t> دوشنبه ۱۴ مهر ۱۳۹۹ - ساعت 5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0154" y="1741211"/>
            <a:ext cx="659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92D050"/>
                </a:solidFill>
              </a:rPr>
              <a:t>)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245" y="2551837"/>
            <a:ext cx="98830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00B050"/>
                </a:solidFill>
              </a:rPr>
              <a:t>ایرنا - </a:t>
            </a:r>
            <a:r>
              <a:rPr lang="fa-IR" sz="2400" b="1" dirty="0">
                <a:solidFill>
                  <a:srgbClr val="00B050"/>
                </a:solidFill>
                <a:hlinkClick r:id="rId3"/>
              </a:rPr>
              <a:t>تهران</a:t>
            </a:r>
            <a:r>
              <a:rPr lang="fa-IR" sz="2400" b="1" dirty="0">
                <a:solidFill>
                  <a:srgbClr val="00B050"/>
                </a:solidFill>
              </a:rPr>
              <a:t> - «خانه و باغ اتحادیه» یا «خانه امین السلطان» عمارتی مربوط به دوران قاجار است که در مرکز تهران جای گرفته است. این خانه به عنوان تنها بازمانده از </a:t>
            </a:r>
            <a:r>
              <a:rPr lang="fa-IR" sz="2400" b="1" dirty="0">
                <a:solidFill>
                  <a:srgbClr val="00B050"/>
                </a:solidFill>
                <a:hlinkClick r:id="rId4"/>
              </a:rPr>
              <a:t>خیابان لاله زار</a:t>
            </a:r>
            <a:r>
              <a:rPr lang="fa-IR" sz="2400" b="1" dirty="0">
                <a:solidFill>
                  <a:srgbClr val="00B050"/>
                </a:solidFill>
              </a:rPr>
              <a:t> قدیم و یکی از باارزش ترین آثار معماری دوره قاجار شناخته می شود.  .</a:t>
            </a:r>
          </a:p>
          <a:p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0910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782" y="659705"/>
            <a:ext cx="9875520" cy="13563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0154" y="1741211"/>
            <a:ext cx="659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92D050"/>
                </a:solidFill>
              </a:rPr>
              <a:t>)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245" y="2551837"/>
            <a:ext cx="9883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endParaRPr lang="fa-IR" sz="2400" b="1" dirty="0">
              <a:solidFill>
                <a:srgbClr val="00B050"/>
              </a:solidFill>
            </a:endParaRPr>
          </a:p>
          <a:p>
            <a:endParaRPr lang="fa-IR" b="1" dirty="0"/>
          </a:p>
        </p:txBody>
      </p:sp>
      <p:pic>
        <p:nvPicPr>
          <p:cNvPr id="5" name="Picture 2" descr="http://i3.tnews.ir/2020/10/05/175946895_250181799aed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17" y="1039659"/>
            <a:ext cx="5297423" cy="51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://i3.tnews.ir/2020/10/05/175946895_250181802fde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1" y="1039659"/>
            <a:ext cx="6025022" cy="51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782" y="65970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2368" y="1371972"/>
            <a:ext cx="659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92D050"/>
                </a:solidFill>
              </a:rPr>
              <a:t>)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4921" y="375781"/>
            <a:ext cx="95573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endParaRPr lang="fa-IR" sz="2400" b="1" dirty="0">
              <a:solidFill>
                <a:srgbClr val="00B050"/>
              </a:solidFill>
            </a:endParaRPr>
          </a:p>
          <a:p>
            <a:r>
              <a:rPr lang="fa-IR" b="1" dirty="0">
                <a:solidFill>
                  <a:srgbClr val="00B050"/>
                </a:solidFill>
              </a:rPr>
              <a:t>در سال ۱۲۶۱ خورشیدی، هنگامی که </a:t>
            </a:r>
            <a:r>
              <a:rPr lang="fa-IR" b="1" dirty="0">
                <a:solidFill>
                  <a:srgbClr val="00B050"/>
                </a:solidFill>
                <a:hlinkClick r:id="rId2"/>
              </a:rPr>
              <a:t>باغ بزرگ لاله زار</a:t>
            </a:r>
            <a:r>
              <a:rPr lang="fa-IR" b="1" dirty="0">
                <a:solidFill>
                  <a:srgbClr val="00B050"/>
                </a:solidFill>
              </a:rPr>
              <a:t> برای ساخت خیابانی به همین نام بخش بندی و فروخته شد، بخشی از آن به </a:t>
            </a:r>
            <a:r>
              <a:rPr lang="fa-IR" b="1" dirty="0">
                <a:solidFill>
                  <a:srgbClr val="00B050"/>
                </a:solidFill>
                <a:hlinkClick r:id="rId3"/>
              </a:rPr>
              <a:t>میرزا ابراهیم خان</a:t>
            </a:r>
            <a:r>
              <a:rPr lang="fa-IR" b="1" dirty="0">
                <a:solidFill>
                  <a:srgbClr val="00B050"/>
                </a:solidFill>
              </a:rPr>
              <a:t>، پدر علی اصغرخان اتابک (امین السلطان) رسید و با مرگ ابراهیم خان، پسرش بخش های دیگری از زمین های مجاور را خرید و به آن افزود. امین السلطان، صدراعظم دوره ناصرالدین شاه، مظفرالدین شاه و </a:t>
            </a:r>
            <a:r>
              <a:rPr lang="fa-IR" b="1" dirty="0">
                <a:solidFill>
                  <a:srgbClr val="00B050"/>
                </a:solidFill>
                <a:hlinkClick r:id="rId4"/>
              </a:rPr>
              <a:t>محمد علی شاه قاجار</a:t>
            </a:r>
            <a:r>
              <a:rPr lang="fa-IR" b="1" dirty="0">
                <a:solidFill>
                  <a:srgbClr val="00B050"/>
                </a:solidFill>
              </a:rPr>
              <a:t> بوده است، بسیاری از شخصیت های انقلابی و سیاسی دوران مشروطه این خانه را پناهگاه خود می دانستند. </a:t>
            </a:r>
            <a:r>
              <a:rPr lang="fa-IR" b="1" dirty="0">
                <a:solidFill>
                  <a:srgbClr val="00B050"/>
                </a:solidFill>
                <a:hlinkClick r:id="rId5"/>
              </a:rPr>
              <a:t>ناصرالدین شاه قاجار</a:t>
            </a:r>
            <a:r>
              <a:rPr lang="fa-IR" b="1" dirty="0">
                <a:solidFill>
                  <a:srgbClr val="00B050"/>
                </a:solidFill>
              </a:rPr>
              <a:t> نیز به این خانه رفت وآمد کرده و ملاقات های حساسی در این عمارت داشته است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218</Words>
  <Application>Microsoft Office PowerPoint</Application>
  <PresentationFormat>Произвольный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     </vt:lpstr>
      <vt:lpstr>     </vt:lpstr>
      <vt:lpstr> </vt:lpstr>
      <vt:lpstr>             </vt:lpstr>
      <vt:lpstr>  طبقه بندي رسانه ها:</vt:lpstr>
      <vt:lpstr>  خانه و باغ اتحادیه ایرنا دوشنبه ۱۴ مهر ۱۳۹۹ - ساعت 5 </vt:lpstr>
      <vt:lpstr>   </vt:lpstr>
      <vt:lpstr> </vt:lpstr>
    </vt:vector>
  </TitlesOfParts>
  <Company>kazmkpu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studenthost</dc:creator>
  <cp:lastModifiedBy>Roza</cp:lastModifiedBy>
  <cp:revision>89</cp:revision>
  <dcterms:created xsi:type="dcterms:W3CDTF">2019-09-18T09:34:43Z</dcterms:created>
  <dcterms:modified xsi:type="dcterms:W3CDTF">2020-10-07T03:53:11Z</dcterms:modified>
</cp:coreProperties>
</file>